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1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AAF56EB9-4159-4D76-937E-AD819AFA40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  <a:endParaRPr lang="ar-IQ"/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97349E8F-ED23-496D-81C4-480001AE3D2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  <a:endParaRPr lang="ar-IQ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8E7D07AC-B811-4338-9914-595999441E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C64D1-4C4E-4739-ABA5-F14E547BEFC2}" type="datetimeFigureOut">
              <a:rPr lang="ar-IQ" smtClean="0"/>
              <a:t>29/10/1442</a:t>
            </a:fld>
            <a:endParaRPr lang="ar-IQ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97F214A2-D823-43E5-8CAE-A8EFE99AD3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4E7CC954-DAD2-4CDA-8106-29413F1102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65FC6-3917-4999-BC88-34A5E8A1C04C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7284384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23D38026-AF67-477C-94A8-CFE4CB8C68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ar-IQ"/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A4ADB569-56DE-474D-A085-133D3E65F9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IQ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A826E445-CBE9-42DC-97B5-FB0A2DEB54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C64D1-4C4E-4739-ABA5-F14E547BEFC2}" type="datetimeFigureOut">
              <a:rPr lang="ar-IQ" smtClean="0"/>
              <a:t>29/10/1442</a:t>
            </a:fld>
            <a:endParaRPr lang="ar-IQ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DE13460C-6A23-4966-A161-1A0D944DAB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0400F96D-B4DF-4BF6-95D3-666067FC10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65FC6-3917-4999-BC88-34A5E8A1C04C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2420006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B9E0622B-8E6A-49C2-BD22-94E6431BF14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  <a:endParaRPr lang="ar-IQ"/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4E84FB3C-27FF-4F55-AFF8-9B950AFA9B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IQ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867EEDC5-2B13-427F-952E-E736C35EC1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C64D1-4C4E-4739-ABA5-F14E547BEFC2}" type="datetimeFigureOut">
              <a:rPr lang="ar-IQ" smtClean="0"/>
              <a:t>29/10/1442</a:t>
            </a:fld>
            <a:endParaRPr lang="ar-IQ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E1148788-BF02-4FD1-9E22-40B771EECD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9D920C05-6C0B-4CE8-A9A8-29603055BA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65FC6-3917-4999-BC88-34A5E8A1C04C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5679219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ACB293C7-2D9F-43D0-8C5E-C95522468B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ar-IQ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CA186768-649B-49E7-8893-66E8F65DDB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IQ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5D88B7EC-8542-4A37-A90A-16845A27AB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C64D1-4C4E-4739-ABA5-F14E547BEFC2}" type="datetimeFigureOut">
              <a:rPr lang="ar-IQ" smtClean="0"/>
              <a:t>29/10/1442</a:t>
            </a:fld>
            <a:endParaRPr lang="ar-IQ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9DEA9F0E-110F-4032-83B8-891A37BEA4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6AE5E784-93E4-44DF-9DA5-933E651AB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65FC6-3917-4999-BC88-34A5E8A1C04C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0973430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AC111F16-5D60-424C-8100-272F4FA558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  <a:endParaRPr lang="ar-IQ"/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17D95ADC-485D-43FD-9610-FFBAE2A764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93142B8B-C902-42B6-90FB-77FE8CD878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C64D1-4C4E-4739-ABA5-F14E547BEFC2}" type="datetimeFigureOut">
              <a:rPr lang="ar-IQ" smtClean="0"/>
              <a:t>29/10/1442</a:t>
            </a:fld>
            <a:endParaRPr lang="ar-IQ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96D72BD3-32BA-402E-8D44-965626810C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4BBEAD64-A53C-4459-AC49-5989832138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65FC6-3917-4999-BC88-34A5E8A1C04C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4855524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2AD5A41A-436D-4F1C-9950-C328931F16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ar-IQ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51A9A959-FEBB-40F3-BD63-9A6AE32444E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IQ"/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7714BE48-365F-4AA2-8D7A-202B979185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IQ"/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E358AD16-FAEA-4D6C-B55F-C282169773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C64D1-4C4E-4739-ABA5-F14E547BEFC2}" type="datetimeFigureOut">
              <a:rPr lang="ar-IQ" smtClean="0"/>
              <a:t>29/10/1442</a:t>
            </a:fld>
            <a:endParaRPr lang="ar-IQ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0972906D-48F3-453C-8C0E-DC22ADE29D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ED8FBC5E-BB40-4B8E-8068-83FEBB5259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65FC6-3917-4999-BC88-34A5E8A1C04C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8196939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ED0BE6D-136A-478C-9061-75A5FD0BD5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  <a:endParaRPr lang="ar-IQ"/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9DC79C35-EC96-464C-9B30-BDB727E7CA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8A908C93-C4C6-4243-B622-60561601BD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IQ"/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A0BD115C-E72B-4DA3-971E-6D38AD080EC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D2F3048C-98CC-4610-941A-5B66F9396F7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IQ"/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ED907C25-5D11-47F0-B881-51F5E272F7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C64D1-4C4E-4739-ABA5-F14E547BEFC2}" type="datetimeFigureOut">
              <a:rPr lang="ar-IQ" smtClean="0"/>
              <a:t>29/10/1442</a:t>
            </a:fld>
            <a:endParaRPr lang="ar-IQ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4DCE6517-9C6C-4210-A6DB-93DF807D15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1B0E0789-E386-49B4-A7AD-2842AC9FEB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65FC6-3917-4999-BC88-34A5E8A1C04C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3986964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D3B52B8-BA07-49A9-834F-ACBF7D00A3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ar-IQ"/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90B0B0B6-C017-461B-981D-84141C62A9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C64D1-4C4E-4739-ABA5-F14E547BEFC2}" type="datetimeFigureOut">
              <a:rPr lang="ar-IQ" smtClean="0"/>
              <a:t>29/10/1442</a:t>
            </a:fld>
            <a:endParaRPr lang="ar-IQ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EC74F77A-7DA1-4F96-B4B1-9EC23AB2D6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EAE037C8-2016-4691-B45E-328287070A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65FC6-3917-4999-BC88-34A5E8A1C04C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0092807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05F620BA-81B1-47DD-A379-07BC5A738B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C64D1-4C4E-4739-ABA5-F14E547BEFC2}" type="datetimeFigureOut">
              <a:rPr lang="ar-IQ" smtClean="0"/>
              <a:t>29/10/1442</a:t>
            </a:fld>
            <a:endParaRPr lang="ar-IQ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02A64CFE-46A0-42D6-A146-F29E622956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82830B9D-D4CB-4C8A-9B64-8DE3A343AB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65FC6-3917-4999-BC88-34A5E8A1C04C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4007461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ABAF04F6-F24D-4C64-8D2F-75D7AC2506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  <a:endParaRPr lang="ar-IQ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445B5C7C-87CF-4A33-BB5F-D24F30D468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IQ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809AFE59-6FB9-4E0A-B8E1-68E3CADD01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8B9B388C-9865-4CC7-BF6C-168DD50256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C64D1-4C4E-4739-ABA5-F14E547BEFC2}" type="datetimeFigureOut">
              <a:rPr lang="ar-IQ" smtClean="0"/>
              <a:t>29/10/1442</a:t>
            </a:fld>
            <a:endParaRPr lang="ar-IQ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36468225-BB07-4DFB-A7A1-823FBD49B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5D13E28F-1CA6-42F1-AE1D-3AC98CECB3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65FC6-3917-4999-BC88-34A5E8A1C04C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6774604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75DB7FFB-BE6C-4816-A6FF-02EFFFEC38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  <a:endParaRPr lang="ar-IQ"/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C5A4FAB4-FCAA-4BB8-B787-FEC08918A2F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C0714AF1-A75C-4C03-8500-57C493657D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33AA039A-F8BB-46FA-BC0F-3014D0769C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C64D1-4C4E-4739-ABA5-F14E547BEFC2}" type="datetimeFigureOut">
              <a:rPr lang="ar-IQ" smtClean="0"/>
              <a:t>29/10/1442</a:t>
            </a:fld>
            <a:endParaRPr lang="ar-IQ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026FDAAE-E406-40CD-B1CF-38EC0BC535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489E339A-B70D-40E7-95B1-2A5B2DA312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65FC6-3917-4999-BC88-34A5E8A1C04C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5116569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5F0DC67D-8C09-4B03-B75C-51E320C851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  <a:endParaRPr lang="ar-IQ"/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1A302D68-3909-478B-B5F7-FFC3F6EB26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IQ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C083F45B-2241-4813-B4D4-E3AC284F74F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1C64D1-4C4E-4739-ABA5-F14E547BEFC2}" type="datetimeFigureOut">
              <a:rPr lang="ar-IQ" smtClean="0"/>
              <a:t>29/10/1442</a:t>
            </a:fld>
            <a:endParaRPr lang="ar-IQ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E0FC2717-AEC1-44F5-8FC4-96FC0A38411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3DA10385-A924-4F8B-9268-FEEBEF01062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E65FC6-3917-4999-BC88-34A5E8A1C04C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9735806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183FF3FA-DD74-4F5B-8D6B-99FA799F69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1182"/>
            <a:ext cx="10515600" cy="5515781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ar-IQ" sz="4000" b="1" dirty="0"/>
              <a:t>                            </a:t>
            </a:r>
            <a:r>
              <a:rPr lang="ar-IQ" sz="4000" b="1" dirty="0">
                <a:solidFill>
                  <a:srgbClr val="FF0000"/>
                </a:solidFill>
              </a:rPr>
              <a:t>نواسخ الابتداء </a:t>
            </a:r>
          </a:p>
          <a:p>
            <a:pPr marL="0" indent="0" algn="just">
              <a:buNone/>
            </a:pPr>
            <a:r>
              <a:rPr lang="ar-IQ" sz="4000" b="1" dirty="0"/>
              <a:t>وهي قسمان: (الأول) أفعال وهي كان وأخواتها وأفعال المقاربة والشروع والرجاء وظن وأخواتها (الثاني)الحروف وهي ما وأخواتها ولا التي لنفي الجنس وإنّ وأخواتها.</a:t>
            </a:r>
          </a:p>
          <a:p>
            <a:pPr marL="0" indent="0" algn="r" rtl="1">
              <a:buNone/>
            </a:pPr>
            <a:r>
              <a:rPr lang="ar-IQ" sz="4000" b="1" dirty="0"/>
              <a:t>                         </a:t>
            </a:r>
            <a:r>
              <a:rPr lang="ar-IQ" sz="4400" b="1" dirty="0">
                <a:solidFill>
                  <a:srgbClr val="FF0000"/>
                </a:solidFill>
              </a:rPr>
              <a:t>كان وأخواتها</a:t>
            </a:r>
          </a:p>
          <a:p>
            <a:pPr marL="0" indent="0" algn="r" rtl="1">
              <a:buNone/>
            </a:pPr>
            <a:r>
              <a:rPr lang="ar-IQ" sz="4000" b="1" dirty="0"/>
              <a:t>  ترفعُ كان </a:t>
            </a:r>
            <a:r>
              <a:rPr lang="ar-IQ" sz="4000" b="1" dirty="0" err="1"/>
              <a:t>المبتدا</a:t>
            </a:r>
            <a:r>
              <a:rPr lang="ar-IQ" sz="4000" b="1" dirty="0"/>
              <a:t> اسماً والخبر ... تنصِبُهُ ككان سيداً عمر</a:t>
            </a:r>
          </a:p>
          <a:p>
            <a:pPr marL="0" indent="0" algn="r" rtl="1">
              <a:buNone/>
            </a:pPr>
            <a:r>
              <a:rPr lang="ar-IQ" sz="4000" b="1" dirty="0"/>
              <a:t>  ككان ظلّ باتَ أضحى أصبحا ... أمسى وصار ليس زال برحا </a:t>
            </a:r>
          </a:p>
          <a:p>
            <a:pPr marL="0" indent="0" algn="r" rtl="1">
              <a:buNone/>
            </a:pPr>
            <a:r>
              <a:rPr lang="ar-IQ" sz="4000" b="1" dirty="0"/>
              <a:t>  </a:t>
            </a:r>
            <a:r>
              <a:rPr lang="ar-IQ" sz="4000" b="1" dirty="0" err="1"/>
              <a:t>فَتِىء</a:t>
            </a:r>
            <a:r>
              <a:rPr lang="ar-IQ" sz="4000" b="1" dirty="0"/>
              <a:t> وانفك وهذي الأربعة ... لِشبهِ نفيٍ أو لنفيٍ مُتْبَعَه</a:t>
            </a:r>
          </a:p>
          <a:p>
            <a:pPr marL="0" indent="0" algn="r" rtl="1">
              <a:buNone/>
            </a:pPr>
            <a:r>
              <a:rPr lang="ar-IQ" sz="4000" b="1" dirty="0"/>
              <a:t>  ومثلُ كان دامَ مسبوقاً بما ... كأعط ما دمتَ مُصيباً درهما</a:t>
            </a:r>
          </a:p>
        </p:txBody>
      </p:sp>
    </p:spTree>
    <p:extLst>
      <p:ext uri="{BB962C8B-B14F-4D97-AF65-F5344CB8AC3E}">
        <p14:creationId xmlns:p14="http://schemas.microsoft.com/office/powerpoint/2010/main" val="26917265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60CB10D0-792C-4228-A969-AAA8B46F19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  <a:solidFill>
            <a:schemeClr val="tx1"/>
          </a:solidFill>
        </p:spPr>
        <p:txBody>
          <a:bodyPr>
            <a:normAutofit/>
          </a:bodyPr>
          <a:lstStyle/>
          <a:p>
            <a:pPr algn="r" rtl="1"/>
            <a:endParaRPr lang="ar-IQ" sz="3200" b="1" dirty="0">
              <a:solidFill>
                <a:schemeClr val="bg1"/>
              </a:solidFill>
            </a:endParaRPr>
          </a:p>
          <a:p>
            <a:pPr algn="just" rtl="1"/>
            <a:r>
              <a:rPr lang="ar-IQ" sz="3600" b="1" dirty="0">
                <a:solidFill>
                  <a:schemeClr val="bg1"/>
                </a:solidFill>
              </a:rPr>
              <a:t>كان وأخواتها ترفع المبتدأ وتنصب خبره ويسمى المرفوع بها اسماً لها والمنصوب بها خبراً لها وهي قسمان:</a:t>
            </a:r>
          </a:p>
          <a:p>
            <a:pPr marL="0" indent="0" algn="just" rtl="1">
              <a:buNone/>
            </a:pPr>
            <a:r>
              <a:rPr lang="ar-IQ" sz="3600" b="1" dirty="0">
                <a:solidFill>
                  <a:schemeClr val="bg1"/>
                </a:solidFill>
              </a:rPr>
              <a:t>الأول- ما يعمل هذا العمل بلا شرط، وهي: (كان وظل وبات وأضحى وأصبح وأمسى وصار وليس)</a:t>
            </a:r>
          </a:p>
          <a:p>
            <a:pPr marL="0" indent="0" algn="just" rtl="1">
              <a:buNone/>
            </a:pPr>
            <a:r>
              <a:rPr lang="ar-IQ" sz="3600" b="1" dirty="0">
                <a:solidFill>
                  <a:schemeClr val="bg1"/>
                </a:solidFill>
              </a:rPr>
              <a:t>الثاني- ما لا يعمل هذا العمل إلا بشرط وهو قسمان:</a:t>
            </a:r>
          </a:p>
          <a:p>
            <a:pPr marL="0" indent="0" algn="just">
              <a:buNone/>
            </a:pPr>
            <a:r>
              <a:rPr lang="ar-IQ" sz="3600" b="1" dirty="0">
                <a:solidFill>
                  <a:schemeClr val="bg1"/>
                </a:solidFill>
              </a:rPr>
              <a:t>1- ما يُشترط في عمله أن يسبقه نفي لفظاً أو تقديراً أو شبه نفي وهو أربعة (زال وبرح </a:t>
            </a:r>
            <a:r>
              <a:rPr lang="ar-IQ" sz="3600" b="1" dirty="0" err="1">
                <a:solidFill>
                  <a:schemeClr val="bg1"/>
                </a:solidFill>
              </a:rPr>
              <a:t>وفتىء</a:t>
            </a:r>
            <a:r>
              <a:rPr lang="ar-IQ" sz="3600" b="1" dirty="0">
                <a:solidFill>
                  <a:schemeClr val="bg1"/>
                </a:solidFill>
              </a:rPr>
              <a:t> وانفك) فمثال النفي لفظاً (ما زال زيد قائماً) ومثاله تقديراً قوله تعالى: {قَالُوا تَاللهِ تَفْتَأُ تَذْكُرُ يُوسُفَ} أي لا </a:t>
            </a:r>
            <a:r>
              <a:rPr lang="ar-IQ" sz="3600" b="1" dirty="0" err="1">
                <a:solidFill>
                  <a:schemeClr val="bg1"/>
                </a:solidFill>
              </a:rPr>
              <a:t>تفتؤ</a:t>
            </a:r>
            <a:r>
              <a:rPr lang="ar-IQ" sz="3600" b="1" dirty="0">
                <a:solidFill>
                  <a:schemeClr val="bg1"/>
                </a:solidFill>
              </a:rPr>
              <a:t> ولا يحذف النافي معها إلا بعد القسم كالآية الكريمة</a:t>
            </a:r>
            <a:endParaRPr lang="ar-IQ" sz="3600" dirty="0">
              <a:solidFill>
                <a:schemeClr val="bg1"/>
              </a:solidFill>
            </a:endParaRPr>
          </a:p>
          <a:p>
            <a:pPr algn="r" rtl="1"/>
            <a:endParaRPr lang="ar-IQ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01403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15A13817-C360-4271-A0E5-2229732294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67286"/>
            <a:ext cx="10515600" cy="6133514"/>
          </a:xfrm>
          <a:solidFill>
            <a:schemeClr val="accent5">
              <a:lumMod val="75000"/>
            </a:schemeClr>
          </a:solidFill>
        </p:spPr>
        <p:txBody>
          <a:bodyPr/>
          <a:lstStyle/>
          <a:p>
            <a:endParaRPr lang="ar-IQ" dirty="0"/>
          </a:p>
          <a:p>
            <a:pPr marL="0" indent="0">
              <a:buNone/>
            </a:pPr>
            <a:r>
              <a:rPr lang="ar-IQ" sz="3600" b="1" dirty="0">
                <a:solidFill>
                  <a:schemeClr val="bg1"/>
                </a:solidFill>
              </a:rPr>
              <a:t>وقد شذّ الحذف بدون القسم كقول الشاعر:</a:t>
            </a:r>
          </a:p>
          <a:p>
            <a:pPr marL="0" indent="0">
              <a:buNone/>
            </a:pPr>
            <a:r>
              <a:rPr lang="ar-IQ" sz="3600" b="1" dirty="0">
                <a:solidFill>
                  <a:schemeClr val="bg1"/>
                </a:solidFill>
              </a:rPr>
              <a:t>    </a:t>
            </a:r>
            <a:r>
              <a:rPr lang="ar-IQ" sz="3600" b="1" dirty="0">
                <a:solidFill>
                  <a:srgbClr val="FFC000"/>
                </a:solidFill>
              </a:rPr>
              <a:t>وأبرحُ ما أدام اللهُ قومي ... بحمد الله </a:t>
            </a:r>
            <a:r>
              <a:rPr lang="ar-IQ" sz="3600" b="1" dirty="0" err="1">
                <a:solidFill>
                  <a:srgbClr val="FFC000"/>
                </a:solidFill>
              </a:rPr>
              <a:t>مُنتطقاً</a:t>
            </a:r>
            <a:r>
              <a:rPr lang="ar-IQ" sz="3600" b="1" dirty="0">
                <a:solidFill>
                  <a:srgbClr val="FFC000"/>
                </a:solidFill>
              </a:rPr>
              <a:t> مجيدا</a:t>
            </a:r>
          </a:p>
          <a:p>
            <a:pPr marL="0" indent="0" algn="r" rtl="1">
              <a:buNone/>
            </a:pPr>
            <a:r>
              <a:rPr lang="ar-IQ" sz="3600" b="1" dirty="0">
                <a:solidFill>
                  <a:schemeClr val="bg1"/>
                </a:solidFill>
              </a:rPr>
              <a:t> وشبه النفي هو النهي كقولك (لا تزلْ قائماً) ومنه قوله:</a:t>
            </a:r>
          </a:p>
          <a:p>
            <a:pPr marL="0" indent="0" algn="r" rtl="1">
              <a:buNone/>
            </a:pPr>
            <a:r>
              <a:rPr lang="ar-IQ" sz="3600" b="1" dirty="0">
                <a:solidFill>
                  <a:schemeClr val="bg1"/>
                </a:solidFill>
              </a:rPr>
              <a:t>   </a:t>
            </a:r>
            <a:r>
              <a:rPr lang="ar-IQ" sz="36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صاحِ شمرْ ولا تزلْ ذاكرَ </a:t>
            </a:r>
            <a:r>
              <a:rPr lang="ar-IQ" sz="3600" b="1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المو</a:t>
            </a:r>
            <a:r>
              <a:rPr lang="ar-IQ" sz="36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... تِ فنسيانه ضلالٌ مبين</a:t>
            </a:r>
          </a:p>
          <a:p>
            <a:pPr marL="0" indent="0" algn="r" rtl="1">
              <a:buNone/>
            </a:pPr>
            <a:r>
              <a:rPr lang="ar-IQ" sz="3600" b="1" dirty="0">
                <a:solidFill>
                  <a:schemeClr val="bg1"/>
                </a:solidFill>
              </a:rPr>
              <a:t>والدعاء كقولك (لا يزال الله محسناً إليك) وقول الشاعر:</a:t>
            </a:r>
          </a:p>
          <a:p>
            <a:pPr marL="0" indent="0" algn="r" rtl="1">
              <a:buNone/>
            </a:pPr>
            <a:r>
              <a:rPr lang="ar-IQ" sz="3600" b="1" dirty="0">
                <a:solidFill>
                  <a:srgbClr val="FFFF00"/>
                </a:solidFill>
              </a:rPr>
              <a:t>   ألا يا اسلمي يا دار ميَّ على البِلى ... ولا زال منهلاً بجَرعائك القطرُ</a:t>
            </a:r>
          </a:p>
          <a:p>
            <a:pPr marL="0" indent="0">
              <a:buNone/>
            </a:pPr>
            <a:r>
              <a:rPr lang="ar-IQ" sz="3600" b="1" dirty="0">
                <a:solidFill>
                  <a:schemeClr val="bg1"/>
                </a:solidFill>
              </a:rPr>
              <a:t>2- ما يشترط في عمله أن يسبقه ما المصدرية الظرفية وهو دام  كقوله تعالى: {وَأَوْصَانِي بِالصَّلاةِ وَالزَّكَاةِ مَا دُمْتُ حَيّاً} أي مدة دوامي حياً</a:t>
            </a:r>
          </a:p>
          <a:p>
            <a:pPr marL="0" indent="0">
              <a:buNone/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3647547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EE22BCCC-A2C5-4BC6-B335-E5C7F14D06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  <a:solidFill>
            <a:schemeClr val="tx1">
              <a:lumMod val="95000"/>
              <a:lumOff val="5000"/>
            </a:schemeClr>
          </a:solidFill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ar-IQ" sz="3600" b="1" dirty="0">
                <a:solidFill>
                  <a:schemeClr val="bg1"/>
                </a:solidFill>
              </a:rPr>
              <a:t>         </a:t>
            </a:r>
            <a:r>
              <a:rPr lang="ar-IQ" sz="3600" b="1" dirty="0">
                <a:solidFill>
                  <a:srgbClr val="FFFF00"/>
                </a:solidFill>
              </a:rPr>
              <a:t>وغيرُ ماض مثلَه قد عملا ... إن كان غيرُ الماضِ منه استُعملا </a:t>
            </a:r>
          </a:p>
          <a:p>
            <a:pPr marL="0" indent="0" algn="just" rtl="1">
              <a:buNone/>
            </a:pPr>
            <a:r>
              <a:rPr lang="ar-IQ" sz="3600" b="1" dirty="0">
                <a:solidFill>
                  <a:schemeClr val="bg1"/>
                </a:solidFill>
              </a:rPr>
              <a:t> هذه الأفعال تتصرف ما عدا ليس ودام. ويعمل غير الماضي منه عمل الماضي ففي المضارع نحو قوله تعالى: {وَيَكُونَ الرَّسُولُ عَلَيْكُمْ شَهِيداً} والأمر نحو قوله تعالى: {قُلْ كُونُوا حِجَارَةً أَوْ حَدِيداً} واسم الفاعل نحو (زيد كائنٌ أخاك) وقال الشاعر:</a:t>
            </a:r>
          </a:p>
          <a:p>
            <a:pPr marL="0" indent="0" algn="just" rtl="1">
              <a:buNone/>
            </a:pPr>
            <a:r>
              <a:rPr lang="ar-IQ" sz="3600" b="1" dirty="0">
                <a:solidFill>
                  <a:schemeClr val="bg1"/>
                </a:solidFill>
              </a:rPr>
              <a:t>          </a:t>
            </a:r>
            <a:r>
              <a:rPr lang="ar-IQ" sz="3600" b="1" dirty="0">
                <a:solidFill>
                  <a:srgbClr val="FF0000"/>
                </a:solidFill>
              </a:rPr>
              <a:t>وما كل من يُبدي البشاشةَ كائناً ... أخاك إذا لم تُلفه لك منجدا</a:t>
            </a:r>
          </a:p>
          <a:p>
            <a:pPr marL="0" indent="0" algn="just" rtl="1">
              <a:buNone/>
            </a:pPr>
            <a:r>
              <a:rPr lang="ar-IQ" sz="3600" b="1" dirty="0">
                <a:solidFill>
                  <a:schemeClr val="bg1"/>
                </a:solidFill>
              </a:rPr>
              <a:t>والمصدر كقوله:</a:t>
            </a:r>
          </a:p>
          <a:p>
            <a:pPr marL="0" indent="0" algn="just" rtl="1">
              <a:buNone/>
            </a:pPr>
            <a:r>
              <a:rPr lang="ar-IQ" sz="3600" b="1" dirty="0">
                <a:solidFill>
                  <a:schemeClr val="bg1"/>
                </a:solidFill>
              </a:rPr>
              <a:t>       </a:t>
            </a:r>
            <a:r>
              <a:rPr lang="ar-IQ" sz="3600" b="1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ببذلٍ وحلمٍ ساد في قومه الفتى ... وكونُك إيّاه عليك يسير</a:t>
            </a:r>
          </a:p>
          <a:p>
            <a:pPr marL="0" indent="0" algn="just" rtl="1">
              <a:buNone/>
            </a:pPr>
            <a:r>
              <a:rPr lang="ar-IQ" sz="3600" b="1" dirty="0">
                <a:solidFill>
                  <a:schemeClr val="bg1"/>
                </a:solidFill>
              </a:rPr>
              <a:t>الأفعال التي يكون النفي أو شبهه شرطاً فيه وهو (زال وأخواتها) لا يُستعمل منه أمر ولا مصدر.</a:t>
            </a:r>
          </a:p>
        </p:txBody>
      </p:sp>
    </p:spTree>
    <p:extLst>
      <p:ext uri="{BB962C8B-B14F-4D97-AF65-F5344CB8AC3E}">
        <p14:creationId xmlns:p14="http://schemas.microsoft.com/office/powerpoint/2010/main" val="472734160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438</TotalTime>
  <Words>397</Words>
  <Application>Microsoft Office PowerPoint</Application>
  <PresentationFormat>شاشة عريضة</PresentationFormat>
  <Paragraphs>26</Paragraphs>
  <Slides>4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هيثم البصري</dc:creator>
  <cp:lastModifiedBy>هيثم البصري</cp:lastModifiedBy>
  <cp:revision>13</cp:revision>
  <dcterms:created xsi:type="dcterms:W3CDTF">2021-06-08T18:35:35Z</dcterms:created>
  <dcterms:modified xsi:type="dcterms:W3CDTF">2021-06-09T13:07:15Z</dcterms:modified>
</cp:coreProperties>
</file>